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1" r:id="rId5"/>
    <p:sldMasterId id="2147483674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8" roundtripDataSignature="AMtx7miDq3SQ/76UpHiJ5ZEYobFD71yr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18" Type="http://customschemas.google.com/relationships/presentationmetadata" Target="meta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3" name="Google Shape;173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8" name="Google Shape;238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:notes"/>
          <p:cNvSpPr txBox="1"/>
          <p:nvPr>
            <p:ph idx="1" type="body"/>
          </p:nvPr>
        </p:nvSpPr>
        <p:spPr>
          <a:xfrm>
            <a:off x="686715" y="4693563"/>
            <a:ext cx="5500194" cy="4447497"/>
          </a:xfrm>
          <a:prstGeom prst="rect">
            <a:avLst/>
          </a:prstGeom>
          <a:noFill/>
          <a:ln>
            <a:noFill/>
          </a:ln>
        </p:spPr>
        <p:txBody>
          <a:bodyPr anchorCtr="0" anchor="ctr" bIns="93500" lIns="93500" spcFirstLastPara="1" rIns="93500" wrap="square" tIns="935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1" name="Google Shape;181;p2:notes"/>
          <p:cNvSpPr/>
          <p:nvPr>
            <p:ph idx="2" type="sldImg"/>
          </p:nvPr>
        </p:nvSpPr>
        <p:spPr>
          <a:xfrm>
            <a:off x="966788" y="741363"/>
            <a:ext cx="4940300" cy="37052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8" name="Google Shape;188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5" name="Google Shape;195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2" name="Google Shape;202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9" name="Google Shape;209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6" name="Google Shape;216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5" name="Google Shape;225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1" name="Google Shape;231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jp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707271"/>
              </a:buClr>
              <a:buSzPts val="3200"/>
              <a:buNone/>
              <a:defRPr>
                <a:solidFill>
                  <a:srgbClr val="707271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3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3" name="Google Shape;53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ctrTitle"/>
          </p:nvPr>
        </p:nvSpPr>
        <p:spPr>
          <a:xfrm>
            <a:off x="685800" y="2130431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707271"/>
              </a:buClr>
              <a:buSzPts val="3200"/>
              <a:buNone/>
              <a:defRPr>
                <a:solidFill>
                  <a:srgbClr val="707271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4" name="Google Shape;74;p15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w/ Logo">
  <p:cSld name="Section Header w/ Logo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685800" y="2747966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u="none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drawing&#10;&#10;Description automatically generated" id="77" name="Google Shape;77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021" y="123756"/>
            <a:ext cx="2590800" cy="602826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2" y="637663"/>
            <a:ext cx="2611821" cy="455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aw,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thics and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overnance for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ll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eaders, including an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verview of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ew and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merging Issues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685800" y="2747966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u="none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457200" y="1600206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84" name="Google Shape;84;p18"/>
          <p:cNvSpPr txBox="1"/>
          <p:nvPr>
            <p:ph idx="2" type="body"/>
          </p:nvPr>
        </p:nvSpPr>
        <p:spPr>
          <a:xfrm>
            <a:off x="4648200" y="1600206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85" name="Google Shape;85;p18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9" name="Google Shape;89;p1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0" name="Google Shape;90;p19"/>
          <p:cNvSpPr txBox="1"/>
          <p:nvPr>
            <p:ph idx="3" type="body"/>
          </p:nvPr>
        </p:nvSpPr>
        <p:spPr>
          <a:xfrm>
            <a:off x="4645028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1" name="Google Shape;91;p19"/>
          <p:cNvSpPr txBox="1"/>
          <p:nvPr>
            <p:ph idx="4" type="body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2" name="Google Shape;92;p19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0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3575050" y="273056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01" name="Google Shape;101;p22"/>
          <p:cNvSpPr txBox="1"/>
          <p:nvPr>
            <p:ph idx="2" type="body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02" name="Google Shape;102;p22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06" name="Google Shape;106;p2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07" name="Google Shape;107;p23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4"/>
          <p:cNvSpPr txBox="1"/>
          <p:nvPr>
            <p:ph idx="1" type="body"/>
          </p:nvPr>
        </p:nvSpPr>
        <p:spPr>
          <a:xfrm rot="5400000">
            <a:off x="2309019" y="-251612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24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5"/>
          <p:cNvSpPr txBox="1"/>
          <p:nvPr>
            <p:ph type="title"/>
          </p:nvPr>
        </p:nvSpPr>
        <p:spPr>
          <a:xfrm rot="5400000">
            <a:off x="4732338" y="2171707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5"/>
          <p:cNvSpPr txBox="1"/>
          <p:nvPr>
            <p:ph idx="1" type="body"/>
          </p:nvPr>
        </p:nvSpPr>
        <p:spPr>
          <a:xfrm rot="5400000">
            <a:off x="541338" y="190506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25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3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707271"/>
              </a:buClr>
              <a:buSzPts val="3200"/>
              <a:buNone/>
              <a:defRPr>
                <a:solidFill>
                  <a:srgbClr val="707271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3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3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" name="Google Shape;128;p3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w/ Logo">
  <p:cSld name="Section Header w/ Logo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0"/>
          <p:cNvSpPr txBox="1"/>
          <p:nvPr>
            <p:ph type="title"/>
          </p:nvPr>
        </p:nvSpPr>
        <p:spPr>
          <a:xfrm>
            <a:off x="685800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u="none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drawing&#10;&#10;Description automatically generated" id="131" name="Google Shape;131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021" y="123756"/>
            <a:ext cx="2590800" cy="602826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40"/>
          <p:cNvSpPr txBox="1"/>
          <p:nvPr/>
        </p:nvSpPr>
        <p:spPr>
          <a:xfrm>
            <a:off x="0" y="637663"/>
            <a:ext cx="2611821" cy="455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aw,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thics and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overnance for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ll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eaders, including an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verview of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ew and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merging Issues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1"/>
          <p:cNvSpPr txBox="1"/>
          <p:nvPr>
            <p:ph type="title"/>
          </p:nvPr>
        </p:nvSpPr>
        <p:spPr>
          <a:xfrm>
            <a:off x="685800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u="none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4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38" name="Google Shape;138;p4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39" name="Google Shape;139;p4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w/ Logo">
  <p:cSld name="Section Header w/ Logo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7"/>
          <p:cNvSpPr txBox="1"/>
          <p:nvPr>
            <p:ph type="title"/>
          </p:nvPr>
        </p:nvSpPr>
        <p:spPr>
          <a:xfrm>
            <a:off x="685800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u="none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drawing&#10;&#10;Description automatically generated" id="23" name="Google Shape;23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021" y="123756"/>
            <a:ext cx="2590800" cy="602826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27"/>
          <p:cNvSpPr txBox="1"/>
          <p:nvPr/>
        </p:nvSpPr>
        <p:spPr>
          <a:xfrm>
            <a:off x="0" y="637663"/>
            <a:ext cx="2611821" cy="455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aw,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thics and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overnance for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ll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eaders, including an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verview of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ew and </a:t>
            </a:r>
            <a:r>
              <a:rPr b="1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merging Issues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4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43" name="Google Shape;143;p4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44" name="Google Shape;144;p4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45" name="Google Shape;145;p4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46" name="Google Shape;146;p4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4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4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4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55" name="Google Shape;155;p4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56" name="Google Shape;156;p4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4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60" name="Google Shape;160;p4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61" name="Google Shape;161;p4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48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4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9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49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9" name="Google Shape;169;p4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8"/>
          <p:cNvSpPr txBox="1"/>
          <p:nvPr>
            <p:ph type="title"/>
          </p:nvPr>
        </p:nvSpPr>
        <p:spPr>
          <a:xfrm>
            <a:off x="685800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u="none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0" name="Google Shape;30;p2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1" name="Google Shape;31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3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6" name="Google Shape;36;p3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7" name="Google Shape;37;p3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8" name="Google Shape;38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3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7" name="Google Shape;47;p3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8" name="Google Shape;48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theme" Target="../theme/theme4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" name="Google Shape;13;p11"/>
          <p:cNvSpPr/>
          <p:nvPr/>
        </p:nvSpPr>
        <p:spPr>
          <a:xfrm>
            <a:off x="457200" y="6530088"/>
            <a:ext cx="82296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271"/>
              </a:buClr>
              <a:buSzPts val="200"/>
              <a:buFont typeface="Calibri"/>
              <a:buNone/>
            </a:pPr>
            <a:r>
              <a:rPr b="0" i="0" lang="en-US" sz="8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rPr>
              <a:t>©Copyright 2022 Foundation for Educational Administration, Inc. – LEGAL ONE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3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457200" y="6530088"/>
            <a:ext cx="82296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271"/>
              </a:buClr>
              <a:buSzPts val="200"/>
              <a:buFont typeface="Calibri"/>
              <a:buNone/>
            </a:pPr>
            <a:r>
              <a:rPr b="0" i="0" lang="en-US" sz="8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rPr>
              <a:t>©Copyright 2022 Foundation for Educational Administration, Inc. – LEGAL ONE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8" name="Google Shape;118;p3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9" name="Google Shape;119;p3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0" name="Google Shape;120;p37"/>
          <p:cNvSpPr/>
          <p:nvPr/>
        </p:nvSpPr>
        <p:spPr>
          <a:xfrm>
            <a:off x="457200" y="6530088"/>
            <a:ext cx="82296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271"/>
              </a:buClr>
              <a:buSzPts val="200"/>
              <a:buFont typeface="Calibri"/>
              <a:buNone/>
            </a:pPr>
            <a:r>
              <a:rPr b="0" i="0" lang="en-US" sz="800" u="none" cap="none" strike="noStrike">
                <a:solidFill>
                  <a:srgbClr val="707271"/>
                </a:solidFill>
                <a:latin typeface="Calibri"/>
                <a:ea typeface="Calibri"/>
                <a:cs typeface="Calibri"/>
                <a:sym typeface="Calibri"/>
              </a:rPr>
              <a:t>©Copyright 2022 Foundation for Educational Administration, Inc. – LEGAL ONE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nj.gov/education/safety/sandp/hib/faq.shtml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en-US"/>
            </a:br>
            <a:br>
              <a:rPr lang="en-US"/>
            </a:br>
            <a:endParaRPr/>
          </a:p>
        </p:txBody>
      </p:sp>
      <p:sp>
        <p:nvSpPr>
          <p:cNvPr id="176" name="Google Shape;176;p1"/>
          <p:cNvSpPr/>
          <p:nvPr/>
        </p:nvSpPr>
        <p:spPr>
          <a:xfrm>
            <a:off x="419099" y="3857226"/>
            <a:ext cx="8305800" cy="17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B8EDE"/>
              </a:buClr>
              <a:buSzPts val="3600"/>
              <a:buFont typeface="Calibri"/>
              <a:buNone/>
            </a:pPr>
            <a:r>
              <a:rPr b="1" i="0" lang="en-US" sz="3600" u="none" cap="none" strike="noStrike">
                <a:solidFill>
                  <a:srgbClr val="3B8EDE"/>
                </a:solidFill>
                <a:latin typeface="Calibri"/>
                <a:ea typeface="Calibri"/>
                <a:cs typeface="Calibri"/>
                <a:sym typeface="Calibri"/>
              </a:rPr>
              <a:t>Bullying v. Conflict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b="0" i="0" sz="1600" u="sng" cap="none" strike="noStrike">
              <a:solidFill>
                <a:srgbClr val="3868D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7900"/>
              </a:buClr>
              <a:buSzPts val="2800"/>
              <a:buFont typeface="Calibri"/>
              <a:buNone/>
            </a:pPr>
            <a:r>
              <a:rPr b="1" i="0" lang="en-US" sz="2800" u="none" cap="none" strike="noStrike">
                <a:solidFill>
                  <a:srgbClr val="D87900"/>
                </a:solidFill>
                <a:latin typeface="Calibri"/>
                <a:ea typeface="Calibri"/>
                <a:cs typeface="Calibri"/>
                <a:sym typeface="Calibri"/>
              </a:rPr>
              <a:t>September 27,  2022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"/>
          <p:cNvSpPr txBox="1"/>
          <p:nvPr/>
        </p:nvSpPr>
        <p:spPr>
          <a:xfrm>
            <a:off x="1219199" y="1846124"/>
            <a:ext cx="6705599" cy="981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1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Back to School Night </a:t>
            </a:r>
            <a:endParaRPr b="1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Elementary School Presentation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8" name="Google Shape;17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34624" y="213050"/>
            <a:ext cx="1943300" cy="191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For More Information</a:t>
            </a:r>
            <a:endParaRPr/>
          </a:p>
        </p:txBody>
      </p:sp>
      <p:sp>
        <p:nvSpPr>
          <p:cNvPr id="241" name="Google Shape;241;p10"/>
          <p:cNvSpPr txBox="1"/>
          <p:nvPr>
            <p:ph idx="1" type="body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891" lvl="0" marL="34289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New Jersey enacted revisions to the Anti-Bullying Bill of Rights, P.L. 2021, c. 338, that are in effect for the 2022-23.</a:t>
            </a:r>
            <a:endParaRPr/>
          </a:p>
          <a:p>
            <a:pPr indent="-342891" lvl="0" marL="342891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For information on these revisions and your rights as a parent or guardian, go to the NJDOE website - </a:t>
            </a:r>
            <a:r>
              <a:rPr lang="en-US" sz="2400" u="sng">
                <a:solidFill>
                  <a:schemeClr val="hlink"/>
                </a:solidFill>
                <a:hlinkClick r:id="rId3"/>
              </a:rPr>
              <a:t>https://www.nj.gov/education/safety/sandp/hib/faq.shtml</a:t>
            </a:r>
            <a:r>
              <a:rPr lang="en-US" sz="2400"/>
              <a:t> </a:t>
            </a:r>
            <a:endParaRPr/>
          </a:p>
        </p:txBody>
      </p:sp>
      <p:sp>
        <p:nvSpPr>
          <p:cNvPr id="242" name="Google Shape;242;p10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>
                <a:solidFill>
                  <a:srgbClr val="888888"/>
                </a:solidFill>
              </a:rPr>
              <a:t>‹#›</a:t>
            </a:fld>
            <a:endParaRPr>
              <a:solidFill>
                <a:srgbClr val="888888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u="sng"/>
              <a:t>HIB Defined</a:t>
            </a:r>
            <a:endParaRPr u="sng"/>
          </a:p>
        </p:txBody>
      </p:sp>
      <p:sp>
        <p:nvSpPr>
          <p:cNvPr id="184" name="Google Shape;184;p2"/>
          <p:cNvSpPr txBox="1"/>
          <p:nvPr>
            <p:ph idx="1" type="body"/>
          </p:nvPr>
        </p:nvSpPr>
        <p:spPr>
          <a:xfrm>
            <a:off x="387325" y="1624018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891" lvl="0" marL="34289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HIB = </a:t>
            </a:r>
            <a:r>
              <a:rPr b="1" lang="en-US" u="sng"/>
              <a:t>H</a:t>
            </a:r>
            <a:r>
              <a:rPr lang="en-US"/>
              <a:t>arassment, </a:t>
            </a:r>
            <a:r>
              <a:rPr b="1" lang="en-US" u="sng"/>
              <a:t>I</a:t>
            </a:r>
            <a:r>
              <a:rPr lang="en-US"/>
              <a:t>ntimidation and </a:t>
            </a:r>
            <a:r>
              <a:rPr b="1" lang="en-US" u="sng"/>
              <a:t>B</a:t>
            </a:r>
            <a:r>
              <a:rPr lang="en-US"/>
              <a:t>ullying</a:t>
            </a:r>
            <a:endParaRPr/>
          </a:p>
          <a:p>
            <a:pPr indent="0" lvl="0" marL="34289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891" lvl="0" marL="34289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Substantial Disruption or interference</a:t>
            </a:r>
            <a:endParaRPr/>
          </a:p>
          <a:p>
            <a:pPr indent="-342891" lvl="0" marL="342891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Actual or Perceived Characteristic</a:t>
            </a:r>
            <a:endParaRPr/>
          </a:p>
          <a:p>
            <a:pPr indent="-342891" lvl="0" marL="342891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Harm </a:t>
            </a:r>
            <a:endParaRPr/>
          </a:p>
          <a:p>
            <a:pPr indent="-285744" lvl="1" marL="742932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Self or property, actual harm or fear of harm</a:t>
            </a:r>
            <a:endParaRPr/>
          </a:p>
          <a:p>
            <a:pPr indent="-285744" lvl="1" marL="742932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Demeaning to student or group</a:t>
            </a:r>
            <a:endParaRPr/>
          </a:p>
          <a:p>
            <a:pPr indent="-285744" lvl="1" marL="742932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Hostile Educational Environment</a:t>
            </a:r>
            <a:endParaRPr/>
          </a:p>
          <a:p>
            <a:pPr indent="-139690" lvl="0" marL="342891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185" name="Google Shape;185;p2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>
                <a:solidFill>
                  <a:srgbClr val="888888"/>
                </a:solidFill>
              </a:rPr>
              <a:t>‹#›</a:t>
            </a:fld>
            <a:endParaRPr>
              <a:solidFill>
                <a:srgbClr val="888888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Unpacking the HIB Definition</a:t>
            </a:r>
            <a:endParaRPr/>
          </a:p>
        </p:txBody>
      </p:sp>
      <p:sp>
        <p:nvSpPr>
          <p:cNvPr id="191" name="Google Shape;191;p3"/>
          <p:cNvSpPr txBox="1"/>
          <p:nvPr>
            <p:ph idx="1" type="body"/>
          </p:nvPr>
        </p:nvSpPr>
        <p:spPr>
          <a:xfrm>
            <a:off x="457200" y="1440828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203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HIB v. Conflict</a:t>
            </a:r>
            <a:endParaRPr/>
          </a:p>
          <a:p>
            <a:pPr indent="-342891" lvl="0" marL="342891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During a conflict, name-calling, threats and other conduct that might look like bullying can occur.  However, a conflict and bullying are very different.  </a:t>
            </a:r>
            <a:endParaRPr/>
          </a:p>
          <a:p>
            <a:pPr indent="-342891" lvl="0" marL="342891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Unlike bullying, during a conflict people are equally involved in some type of disagreement.  </a:t>
            </a:r>
            <a:endParaRPr sz="2400"/>
          </a:p>
          <a:p>
            <a:pPr indent="-342891" lvl="0" marL="342891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Conflict is considered mutual, meaning everyone is more or less evenly involved.  </a:t>
            </a:r>
            <a:endParaRPr/>
          </a:p>
          <a:p>
            <a:pPr indent="-285744" lvl="1" marL="742932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/>
              <a:t>HIB is primarily one-sided, but not always 100% one-sided</a:t>
            </a:r>
            <a:endParaRPr/>
          </a:p>
          <a:p>
            <a:pPr indent="-285744" lvl="1" marL="742932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sz="2000"/>
              <a:t>Incident may be HIB first, then become conflict or vice versa</a:t>
            </a:r>
            <a:endParaRPr/>
          </a:p>
        </p:txBody>
      </p:sp>
      <p:sp>
        <p:nvSpPr>
          <p:cNvPr id="192" name="Google Shape;192;p3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>
                <a:solidFill>
                  <a:srgbClr val="888888"/>
                </a:solidFill>
              </a:rPr>
              <a:t>‹#›</a:t>
            </a:fld>
            <a:endParaRPr>
              <a:solidFill>
                <a:srgbClr val="888888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Key Points to Remember</a:t>
            </a:r>
            <a:endParaRPr/>
          </a:p>
        </p:txBody>
      </p:sp>
      <p:sp>
        <p:nvSpPr>
          <p:cNvPr id="198" name="Google Shape;198;p4"/>
          <p:cNvSpPr txBox="1"/>
          <p:nvPr>
            <p:ph idx="1" type="body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891" lvl="0" marL="34289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/>
              <a:t>Urgency in reporting</a:t>
            </a:r>
            <a:r>
              <a:rPr lang="en-US"/>
              <a:t> is key to ensuring a safe learning environment for all students</a:t>
            </a:r>
            <a:endParaRPr/>
          </a:p>
          <a:p>
            <a:pPr indent="-342891" lvl="0" marL="342891" rtl="0" algn="l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Whenever a parent or guardian, or student, becomes aware of a suspected HIB incident, essential to </a:t>
            </a:r>
            <a:r>
              <a:rPr b="1" lang="en-US"/>
              <a:t>report to the school principal</a:t>
            </a:r>
            <a:r>
              <a:rPr lang="en-US"/>
              <a:t> immediately</a:t>
            </a:r>
            <a:endParaRPr/>
          </a:p>
          <a:p>
            <a:pPr indent="-342891" lvl="0" marL="342891" rtl="0" algn="l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Allows for immediate actions to promote safety and get to the truth of what occurred (e.g., separating students if needed, getting statements and interviewing key witnesses promptly)</a:t>
            </a:r>
            <a:endParaRPr/>
          </a:p>
        </p:txBody>
      </p:sp>
      <p:sp>
        <p:nvSpPr>
          <p:cNvPr id="199" name="Google Shape;199;p4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>
                <a:solidFill>
                  <a:srgbClr val="888888"/>
                </a:solidFill>
              </a:rPr>
              <a:t>‹#›</a:t>
            </a:fld>
            <a:endParaRPr>
              <a:solidFill>
                <a:srgbClr val="888888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Key Points to Remember</a:t>
            </a:r>
            <a:endParaRPr/>
          </a:p>
        </p:txBody>
      </p:sp>
      <p:sp>
        <p:nvSpPr>
          <p:cNvPr id="205" name="Google Shape;205;p5"/>
          <p:cNvSpPr txBox="1"/>
          <p:nvPr>
            <p:ph idx="1" type="body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891" lvl="0" marL="34289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Conflict is a typical part of student development. </a:t>
            </a:r>
            <a:endParaRPr/>
          </a:p>
          <a:p>
            <a:pPr indent="-342891" lvl="0" marL="342891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It is important to understand the larger context, or history, between students involved in an alleged HIB incident.  </a:t>
            </a:r>
            <a:endParaRPr/>
          </a:p>
          <a:p>
            <a:pPr indent="-342891" lvl="0" marL="342891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Intent to harm is not required for HIB.  Rather, it is important to ask whether a student knew or should have known about potential harm from their actions, given the student’s age.  </a:t>
            </a:r>
            <a:endParaRPr/>
          </a:p>
          <a:p>
            <a:pPr indent="-139690" lvl="0" marL="342891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206" name="Google Shape;206;p5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>
                <a:solidFill>
                  <a:srgbClr val="888888"/>
                </a:solidFill>
              </a:rPr>
              <a:t>‹#›</a:t>
            </a:fld>
            <a:endParaRPr>
              <a:solidFill>
                <a:srgbClr val="888888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Key Points to Remember</a:t>
            </a:r>
            <a:endParaRPr/>
          </a:p>
        </p:txBody>
      </p:sp>
      <p:sp>
        <p:nvSpPr>
          <p:cNvPr id="212" name="Google Shape;212;p6"/>
          <p:cNvSpPr txBox="1"/>
          <p:nvPr>
            <p:ph idx="1" type="body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891" lvl="0" marL="34289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An incident does not have to be HIB to be taken seriously. </a:t>
            </a:r>
            <a:endParaRPr/>
          </a:p>
          <a:p>
            <a:pPr indent="-342891" lvl="0" marL="342891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an situation does not meet New Jersey’s definition of HIB, the behavior may have violated our </a:t>
            </a:r>
            <a:r>
              <a:rPr b="1" lang="en-US"/>
              <a:t>Code of Conduct</a:t>
            </a:r>
            <a:r>
              <a:rPr lang="en-US"/>
              <a:t> and will be investigated. </a:t>
            </a:r>
            <a:endParaRPr/>
          </a:p>
          <a:p>
            <a:pPr indent="-342891" lvl="0" marL="342891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 either case, the situation may require other steps to protect or support students and others.</a:t>
            </a:r>
            <a:endParaRPr/>
          </a:p>
          <a:p>
            <a:pPr indent="-139690" lvl="0" marL="342891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213" name="Google Shape;213;p6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>
                <a:solidFill>
                  <a:srgbClr val="888888"/>
                </a:solidFill>
              </a:rPr>
              <a:t>‹#›</a:t>
            </a:fld>
            <a:endParaRPr>
              <a:solidFill>
                <a:srgbClr val="888888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7"/>
          <p:cNvSpPr txBox="1"/>
          <p:nvPr>
            <p:ph idx="1" type="body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139690" lvl="0" marL="34289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342891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66176"/>
              <a:buNone/>
            </a:pPr>
            <a:r>
              <a:t/>
            </a:r>
            <a:endParaRPr/>
          </a:p>
          <a:p>
            <a:pPr indent="0" lvl="0" marL="342891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66176"/>
              <a:buNone/>
            </a:pPr>
            <a:r>
              <a:t/>
            </a:r>
            <a:endParaRPr/>
          </a:p>
          <a:p>
            <a:pPr indent="-312411" lvl="0" marL="342891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Committed to working closely with parents to ensure a safe learning environment for all students</a:t>
            </a:r>
            <a:endParaRPr/>
          </a:p>
          <a:p>
            <a:pPr indent="-312411" lvl="0" marL="342891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Committed to transparency and empowerment </a:t>
            </a:r>
            <a:endParaRPr/>
          </a:p>
          <a:p>
            <a:pPr indent="-312411" lvl="0" marL="342891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Committed to ensuring that all students realize their full potential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39690" lvl="0" marL="342891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219" name="Google Shape;219;p7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>
                <a:solidFill>
                  <a:srgbClr val="888888"/>
                </a:solidFill>
              </a:rPr>
              <a:t>‹#›</a:t>
            </a:fld>
            <a:endParaRPr>
              <a:solidFill>
                <a:srgbClr val="888888"/>
              </a:solidFill>
            </a:endParaRPr>
          </a:p>
        </p:txBody>
      </p:sp>
      <p:pic>
        <p:nvPicPr>
          <p:cNvPr id="220" name="Google Shape;22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47500" y="500650"/>
            <a:ext cx="4961351" cy="148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17800" y="238475"/>
            <a:ext cx="1508285" cy="1488150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7"/>
          <p:cNvSpPr txBox="1"/>
          <p:nvPr/>
        </p:nvSpPr>
        <p:spPr>
          <a:xfrm>
            <a:off x="2425750" y="1799125"/>
            <a:ext cx="52848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PARENT ACADEMY</a:t>
            </a:r>
            <a:endParaRPr b="1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1" lang="en-US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partnership between Bayonne School District and NJPSA/FEA  </a:t>
            </a:r>
            <a:endParaRPr b="1" i="1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8"/>
          <p:cNvSpPr txBox="1"/>
          <p:nvPr>
            <p:ph idx="1" type="body"/>
          </p:nvPr>
        </p:nvSpPr>
        <p:spPr>
          <a:xfrm>
            <a:off x="457200" y="469173"/>
            <a:ext cx="8229600" cy="58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4800" u="sng"/>
              <a:t>What is the Parent Academy?</a:t>
            </a:r>
            <a:endParaRPr sz="4800" u="sng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000" u="sng"/>
          </a:p>
          <a:p>
            <a:pPr indent="-3429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Series of short videos illustrating the differences between Bullying and Conflict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Series of in-person sessions reviewing key aspects of law and strategies for how schools and families can work together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Includes pre-recorded session on supporting the needs of LGBTQ+ students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All sessions are recorded and available for later viewing </a:t>
            </a:r>
            <a:endParaRPr/>
          </a:p>
        </p:txBody>
      </p:sp>
      <p:sp>
        <p:nvSpPr>
          <p:cNvPr id="228" name="Google Shape;228;p8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>
                <a:solidFill>
                  <a:srgbClr val="888888"/>
                </a:solidFill>
              </a:rPr>
              <a:t>‹#›</a:t>
            </a:fld>
            <a:endParaRPr>
              <a:solidFill>
                <a:srgbClr val="888888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Key Topics and Dates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037"/>
              <a:buFont typeface="Calibri"/>
              <a:buNone/>
            </a:pPr>
            <a:r>
              <a:rPr lang="en-US" sz="2650" u="none"/>
              <a:t>6PM - 7PM at Bayonne High School</a:t>
            </a:r>
            <a:endParaRPr sz="2650" u="none"/>
          </a:p>
        </p:txBody>
      </p:sp>
      <p:sp>
        <p:nvSpPr>
          <p:cNvPr id="234" name="Google Shape;234;p9"/>
          <p:cNvSpPr txBox="1"/>
          <p:nvPr>
            <p:ph idx="1" type="body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342891" lvl="0" marL="34289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October 17 – The Difference Between Conflict and Bullying</a:t>
            </a:r>
            <a:endParaRPr/>
          </a:p>
          <a:p>
            <a:pPr indent="-342891" lvl="0" marL="342891" rtl="0" algn="l">
              <a:lnSpc>
                <a:spcPct val="10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November 17 – Understanding NJ’s Anti-Bullying Bill of Rights</a:t>
            </a:r>
            <a:endParaRPr/>
          </a:p>
          <a:p>
            <a:pPr indent="-342891" lvl="0" marL="342891" rtl="0" algn="l">
              <a:lnSpc>
                <a:spcPct val="10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January 9 – Addressing Cyberbullying and Internet Safety</a:t>
            </a:r>
            <a:endParaRPr/>
          </a:p>
          <a:p>
            <a:pPr indent="-342891" lvl="0" marL="342891" rtl="0" algn="l">
              <a:lnSpc>
                <a:spcPct val="10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February 6 – Addressing Student Substance Use</a:t>
            </a:r>
            <a:endParaRPr/>
          </a:p>
          <a:p>
            <a:pPr indent="-342891" lvl="0" marL="342891" rtl="0" algn="l">
              <a:lnSpc>
                <a:spcPct val="10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March 7 – Addressing Social and Emotional Needs of Children</a:t>
            </a:r>
            <a:endParaRPr/>
          </a:p>
          <a:p>
            <a:pPr indent="-342891" lvl="0" marL="342891" rtl="0" algn="l">
              <a:lnSpc>
                <a:spcPct val="10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April 18 – Effective Parent and Staff Communication</a:t>
            </a:r>
            <a:endParaRPr/>
          </a:p>
        </p:txBody>
      </p:sp>
      <p:sp>
        <p:nvSpPr>
          <p:cNvPr id="235" name="Google Shape;235;p9"/>
          <p:cNvSpPr txBox="1"/>
          <p:nvPr>
            <p:ph idx="12" type="sldNum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>
                <a:solidFill>
                  <a:srgbClr val="888888"/>
                </a:solidFill>
              </a:rPr>
              <a:t>‹#›</a:t>
            </a:fld>
            <a:endParaRPr>
              <a:solidFill>
                <a:srgbClr val="88888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LO April 2021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LO April 2021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LO April 2021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2021-08-03T17:45:02Z</dcterms:created>
  <dc:creator>Rebecca Lovelace</dc:creator>
</cp:coreProperties>
</file>